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63" r:id="rId3"/>
    <p:sldId id="256" r:id="rId4"/>
    <p:sldId id="257" r:id="rId5"/>
    <p:sldId id="258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6D4B3-E12A-49B9-A9D6-0AF506FE6E8D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C0FB-0A6A-41E1-AE8D-6E2D08D5A8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70945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451C-24E4-413F-9A39-689F0947D8B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C345D-8283-45A6-A610-236166CF1A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630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345D-8283-45A6-A610-236166CF1A23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10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C345D-8283-45A6-A610-236166CF1A23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32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72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37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98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FCE49-3ACE-48C9-B11E-9A7608F65138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DDFEB-1678-42A6-82B7-6B6168529140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5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E9EDF-018D-49C3-95F9-F8CBC4134044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08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793B2-0A46-457B-9B21-12BD4414B819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74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12D69-445C-4447-B5FC-2DDB95E34CAD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49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FC139-22D0-4754-9630-08300C1F0C60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7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F2026-2F1A-4D5F-A57A-2DBB1860AA6C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BCB82-3E44-4F8E-9DF2-56A87FDA7D0D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8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621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077B3-0DCC-4635-B36A-DC54E262A1FD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2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74464-6CBB-4EAA-86E8-1FA208251E22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3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9A817-28F1-42A5-B5E6-8DEDEF468348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0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6BF8CE-00FE-4FE7-873A-55DD8D038E7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88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38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08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18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56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83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7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98F0-C981-444C-80F4-115AA3F9F0A2}" type="datetimeFigureOut">
              <a:rPr lang="it-IT" smtClean="0"/>
              <a:t>26/01/2015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0B0F-1A12-42BD-93F5-7AC5998EF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53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9430CA-F6EB-47E3-816D-8B2AD374AD35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2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52028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sz="2800" dirty="0"/>
              <a:t>Gli Amministratori </a:t>
            </a:r>
            <a:r>
              <a:rPr lang="it-IT" sz="2800" dirty="0" smtClean="0"/>
              <a:t>non  </a:t>
            </a:r>
            <a:r>
              <a:rPr lang="it-IT" sz="2800" dirty="0"/>
              <a:t>possono spendere altri soldi pubblici </a:t>
            </a:r>
            <a:r>
              <a:rPr lang="it-IT" sz="2800" dirty="0" smtClean="0"/>
              <a:t>per ricorsi </a:t>
            </a:r>
            <a:r>
              <a:rPr lang="it-IT" sz="2800" dirty="0"/>
              <a:t>legali, sapendo che non </a:t>
            </a:r>
            <a:r>
              <a:rPr lang="it-IT" sz="2800" dirty="0" smtClean="0"/>
              <a:t>hanno rimosso </a:t>
            </a:r>
            <a:r>
              <a:rPr lang="it-IT" sz="2800" dirty="0"/>
              <a:t>i motivi su cui si </a:t>
            </a:r>
            <a:r>
              <a:rPr lang="it-IT" sz="2800" dirty="0" smtClean="0"/>
              <a:t>fondono le </a:t>
            </a:r>
            <a:r>
              <a:rPr lang="it-IT" sz="2800" dirty="0"/>
              <a:t>Sentenze, ripetutamente emesse, e conoscendo le omissioni </a:t>
            </a:r>
            <a:r>
              <a:rPr lang="it-IT" sz="2800" dirty="0" smtClean="0"/>
              <a:t>compiute  da loro stessi nelle </a:t>
            </a:r>
            <a:r>
              <a:rPr lang="it-IT" sz="2800" dirty="0"/>
              <a:t>bonifiche ambientali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r>
              <a:rPr lang="it-IT" sz="1200" b="1" dirty="0" smtClean="0"/>
              <a:t>Roberto Barocci, </a:t>
            </a:r>
          </a:p>
          <a:p>
            <a:r>
              <a:rPr lang="it-IT" sz="1200" b="1" dirty="0" smtClean="0"/>
              <a:t>Forum Ambientalista Grosseto</a:t>
            </a:r>
          </a:p>
          <a:p>
            <a:r>
              <a:rPr lang="it-IT" sz="1200" b="1" dirty="0" smtClean="0"/>
              <a:t>Conferenza stampa del 27. 1. 2015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40142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dirty="0"/>
              <a:t>Non più omissioni sulle bonifiche ambientali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Arpat, </a:t>
            </a:r>
            <a:r>
              <a:rPr lang="it-IT" sz="2000" dirty="0" err="1" smtClean="0"/>
              <a:t>Usl</a:t>
            </a:r>
            <a:r>
              <a:rPr lang="it-IT" sz="2000" dirty="0" smtClean="0"/>
              <a:t> , Comune e Provincia erano state più volte diffidate tra il 2004 e il 2008 a non omettere gli adempimenti di legge.</a:t>
            </a:r>
            <a:endParaRPr lang="it-IT" sz="20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5" y="332656"/>
            <a:ext cx="5111750" cy="1872207"/>
          </a:xfrm>
          <a:ln>
            <a:solidFill>
              <a:srgbClr val="00B0F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5112567" cy="1800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37112"/>
            <a:ext cx="7772400" cy="2592288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395536" y="4725144"/>
            <a:ext cx="151216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5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/>
              <a:t>Non più omissioni sulle bonifiche ambientali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3008313" cy="3960439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sz="2200" dirty="0" err="1" smtClean="0"/>
              <a:t>Perchè</a:t>
            </a:r>
            <a:r>
              <a:rPr lang="it-IT" sz="2200" dirty="0" smtClean="0"/>
              <a:t> Arpat, USL ed Enti pubblici hanno voluto limitare l’asportazione dei rifiuti tossici solo fino al limite della proprietà di Scarlino Energia </a:t>
            </a:r>
            <a:r>
              <a:rPr lang="it-IT" sz="2200" dirty="0" err="1" smtClean="0"/>
              <a:t>Srl</a:t>
            </a:r>
            <a:r>
              <a:rPr lang="it-IT" sz="2200" dirty="0" smtClean="0"/>
              <a:t>,  pur sapendo che oltre tale limite erano state interrate altri rifiuti tossici?</a:t>
            </a:r>
            <a:endParaRPr lang="it-IT" sz="220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611560" y="4766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3050"/>
            <a:ext cx="5112567" cy="63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contenuto 10"/>
          <p:cNvSpPr txBox="1">
            <a:spLocks/>
          </p:cNvSpPr>
          <p:nvPr/>
        </p:nvSpPr>
        <p:spPr>
          <a:xfrm>
            <a:off x="7308304" y="5805264"/>
            <a:ext cx="1835696" cy="792088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Aree non sottoposta a bonifica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7308304" y="3068960"/>
            <a:ext cx="288032" cy="2736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6444208" y="4149080"/>
            <a:ext cx="1152128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7596336" y="2924944"/>
            <a:ext cx="216024" cy="28803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it-IT" sz="1800" dirty="0" smtClean="0"/>
              <a:t>Non più omissioni sulle bonifiche ambientali</a:t>
            </a:r>
            <a:endParaRPr lang="it-IT" sz="18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07" y="273050"/>
            <a:ext cx="4483235" cy="5853113"/>
          </a:xfrm>
          <a:ln>
            <a:solidFill>
              <a:srgbClr val="00B0F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384376" cy="46910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Non ci ha spaventato </a:t>
            </a:r>
            <a:r>
              <a:rPr lang="it-IT" sz="2000" dirty="0" err="1" smtClean="0"/>
              <a:t>Lio</a:t>
            </a:r>
            <a:r>
              <a:rPr lang="it-IT" sz="2000" dirty="0" smtClean="0"/>
              <a:t> Scheggi, figuriamoci se ci spaventa Moreno </a:t>
            </a:r>
            <a:r>
              <a:rPr lang="it-IT" sz="2000" dirty="0" err="1" smtClean="0"/>
              <a:t>Periccioli</a:t>
            </a:r>
            <a:r>
              <a:rPr lang="it-IT" sz="2000" dirty="0" smtClean="0"/>
              <a:t>… stessa faccia… stesse  minacce. </a:t>
            </a:r>
          </a:p>
          <a:p>
            <a:endParaRPr lang="it-IT" sz="2000" dirty="0"/>
          </a:p>
          <a:p>
            <a:r>
              <a:rPr lang="it-IT" sz="2000" dirty="0" smtClean="0"/>
              <a:t>L’Ufficio legale della Provincia ha verificato …che non c’erano estremi per una querela, perché hanno omesso consapevolmente di applicare le leggi.</a:t>
            </a:r>
            <a:endParaRPr lang="it-IT" sz="200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611560" y="4766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763960" y="629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e 7"/>
          <p:cNvSpPr/>
          <p:nvPr/>
        </p:nvSpPr>
        <p:spPr>
          <a:xfrm>
            <a:off x="7020272" y="2060848"/>
            <a:ext cx="129614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380312" y="44624"/>
            <a:ext cx="136815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808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dirty="0" smtClean="0"/>
              <a:t>Non più omissioni sulle bonifiche ambientali</a:t>
            </a:r>
            <a:endParaRPr lang="it-IT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5328592" cy="2880320"/>
          </a:xfrm>
          <a:ln>
            <a:solidFill>
              <a:srgbClr val="00B0F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002012"/>
          </a:xfrm>
        </p:spPr>
        <p:txBody>
          <a:bodyPr>
            <a:noAutofit/>
          </a:bodyPr>
          <a:lstStyle/>
          <a:p>
            <a:r>
              <a:rPr lang="it-IT" sz="2000" dirty="0" smtClean="0"/>
              <a:t>Siamo al 2010</a:t>
            </a:r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smtClean="0"/>
              <a:t>L'Arpat ha confermato alla Provincia e al Comune di Scarlino il suddetto inquinamento, producendo i dati analitici della pericolosità di tali rifiuti e la Provincia ha ordinato ai presunti responsabili di avviare la bonifica, mediante una Diffida del dirigente </a:t>
            </a:r>
            <a:r>
              <a:rPr lang="it-IT" sz="2000" dirty="0" err="1" smtClean="0"/>
              <a:t>Sammuri</a:t>
            </a: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01008"/>
            <a:ext cx="5400600" cy="302433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045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dirty="0" smtClean="0"/>
              <a:t>Non più omissioni sulle bonifiche ambientali</a:t>
            </a:r>
            <a:endParaRPr lang="it-IT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5050904" cy="2664296"/>
          </a:xfrm>
          <a:ln>
            <a:solidFill>
              <a:srgbClr val="00B0F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2016224"/>
          </a:xfrm>
        </p:spPr>
        <p:txBody>
          <a:bodyPr>
            <a:noAutofit/>
          </a:bodyPr>
          <a:lstStyle/>
          <a:p>
            <a:r>
              <a:rPr lang="it-IT" sz="2000" dirty="0" smtClean="0"/>
              <a:t>Dopo 4 anni di nessun intervento da parte del Comune, Provincia e Regione, informate dal 2010, ecco la risposta della Provincia alle nostre richieste del 2014</a:t>
            </a: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8784976" cy="4608512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7" name="Connettore 1 6"/>
          <p:cNvCxnSpPr/>
          <p:nvPr/>
        </p:nvCxnSpPr>
        <p:spPr>
          <a:xfrm>
            <a:off x="1475656" y="3429000"/>
            <a:ext cx="4248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043608" y="3573016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043608" y="4221088"/>
            <a:ext cx="6840760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043608" y="5193196"/>
            <a:ext cx="3816424" cy="36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763688" y="5553236"/>
            <a:ext cx="6120680" cy="1080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7380312" y="5049180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25"/>
            <a:ext cx="6336258" cy="495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7784" y="4956795"/>
            <a:ext cx="6516216" cy="53860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sz="1100" b="1" dirty="0" smtClean="0">
                <a:solidFill>
                  <a:srgbClr val="000000"/>
                </a:solidFill>
              </a:rPr>
              <a:t>Bacini </a:t>
            </a:r>
            <a:r>
              <a:rPr lang="it-IT" sz="1100" b="1" dirty="0" smtClean="0">
                <a:solidFill>
                  <a:srgbClr val="000000"/>
                </a:solidFill>
              </a:rPr>
              <a:t>Fanghi Solmine (Gr 66a) - Bonifica certificata come efficace su 33 ha</a:t>
            </a:r>
            <a:r>
              <a:rPr lang="it-IT" sz="1100" b="1" dirty="0" smtClean="0">
                <a:solidFill>
                  <a:srgbClr val="000000"/>
                </a:solidFill>
              </a:rPr>
              <a:t>, da rifare a spese della collettività, perché passata al Comune di Scarlino per omissioni degli Enti locali  </a:t>
            </a:r>
            <a:endParaRPr lang="it-IT" sz="1100" b="1" dirty="0" smtClean="0">
              <a:solidFill>
                <a:srgbClr val="000000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699792" y="4046605"/>
            <a:ext cx="2015286" cy="910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4329655" y="3572443"/>
            <a:ext cx="619577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329656" y="3643883"/>
            <a:ext cx="0" cy="2171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4715077" y="3572443"/>
            <a:ext cx="234155" cy="6486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329656" y="3861048"/>
            <a:ext cx="82892" cy="41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412549" y="3903730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412550" y="4046605"/>
            <a:ext cx="302528" cy="1753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7503" y="260648"/>
            <a:ext cx="27363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Non più omissioni sulle bonifiche ambientali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503" y="2551837"/>
            <a:ext cx="25922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Nonostante che il </a:t>
            </a:r>
            <a:r>
              <a:rPr lang="it-IT" dirty="0" err="1"/>
              <a:t>dott.Filippi</a:t>
            </a:r>
            <a:r>
              <a:rPr lang="it-IT" dirty="0"/>
              <a:t> certificasse negli anni di </a:t>
            </a:r>
            <a:r>
              <a:rPr lang="it-IT" dirty="0" smtClean="0"/>
              <a:t> monitoraggio </a:t>
            </a:r>
            <a:r>
              <a:rPr lang="it-IT" dirty="0"/>
              <a:t>(1997-2007) che quella bonifica era inefficace, l’Amm.ne Bizzarri, non ha voluto accollare all’Eni le ulteriori spese di bonifica dimostratesi necessarie</a:t>
            </a:r>
          </a:p>
        </p:txBody>
      </p:sp>
    </p:spTree>
    <p:extLst>
      <p:ext uri="{BB962C8B-B14F-4D97-AF65-F5344CB8AC3E}">
        <p14:creationId xmlns:p14="http://schemas.microsoft.com/office/powerpoint/2010/main" val="4079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 animBg="1"/>
      <p:bldP spid="184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  <a:solidFill>
            <a:srgbClr val="FFFF00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Non più omissioni sulle bonifiche ambientali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03232" cy="4691063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N</a:t>
            </a:r>
            <a:r>
              <a:rPr lang="it-IT" sz="2400" dirty="0" smtClean="0"/>
              <a:t>el </a:t>
            </a:r>
            <a:r>
              <a:rPr lang="it-IT" sz="2400" dirty="0"/>
              <a:t>2009 la </a:t>
            </a:r>
            <a:r>
              <a:rPr lang="it-IT" sz="2400" dirty="0" smtClean="0"/>
              <a:t>Magistratura </a:t>
            </a:r>
            <a:r>
              <a:rPr lang="it-IT" dirty="0"/>
              <a:t>(1)</a:t>
            </a:r>
            <a:r>
              <a:rPr lang="it-IT" sz="2400" dirty="0" smtClean="0"/>
              <a:t> </a:t>
            </a:r>
            <a:r>
              <a:rPr lang="it-IT" sz="2400" dirty="0"/>
              <a:t>di Grosseto, </a:t>
            </a:r>
            <a:r>
              <a:rPr lang="it-IT" sz="2400" dirty="0" smtClean="0"/>
              <a:t>scrive  </a:t>
            </a:r>
            <a:r>
              <a:rPr lang="it-IT" sz="2400" dirty="0"/>
              <a:t>che, pur essendo i reati ipotizzati </a:t>
            </a:r>
            <a:r>
              <a:rPr lang="it-IT" sz="2400" u="sng" dirty="0"/>
              <a:t>prescritt</a:t>
            </a:r>
            <a:r>
              <a:rPr lang="it-IT" sz="2400" dirty="0"/>
              <a:t>i: </a:t>
            </a:r>
            <a:endParaRPr lang="it-IT" sz="2400" dirty="0" smtClean="0"/>
          </a:p>
          <a:p>
            <a:r>
              <a:rPr lang="it-IT" sz="2400" i="1" dirty="0" smtClean="0"/>
              <a:t>“…è </a:t>
            </a:r>
            <a:r>
              <a:rPr lang="it-IT" sz="2400" i="1" dirty="0"/>
              <a:t>indubbio che la gestione dei rifiuti di pirite secondo criteri che hanno portato all'inquinamento del suolo e delle falde sia stato operata in vista dell'interesse aziendale</a:t>
            </a:r>
            <a:r>
              <a:rPr lang="it-IT" sz="2400" i="1" dirty="0" smtClean="0"/>
              <a:t>”.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Di queste prescrizioni e pareri autorevoli dovrebbero rispondere Rossi, </a:t>
            </a:r>
            <a:r>
              <a:rPr lang="it-IT" sz="2400" b="1" dirty="0" err="1" smtClean="0"/>
              <a:t>Bramerini</a:t>
            </a:r>
            <a:r>
              <a:rPr lang="it-IT" sz="2400" b="1" dirty="0" smtClean="0"/>
              <a:t>, Marras, Bizzarri…  </a:t>
            </a:r>
            <a:endParaRPr lang="it-IT" sz="2400" b="1" dirty="0"/>
          </a:p>
          <a:p>
            <a:endParaRPr lang="it-IT" sz="2400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(1)Tribunale </a:t>
            </a:r>
            <a:r>
              <a:rPr lang="it-IT" dirty="0"/>
              <a:t>di Grosseto, Decreto di archiviazione  del 10.8.2009 del GIP Armando Mammone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96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432</Words>
  <Application>Microsoft Office PowerPoint</Application>
  <PresentationFormat>Presentazione su schermo (4:3)</PresentationFormat>
  <Paragraphs>36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Tema di Office</vt:lpstr>
      <vt:lpstr>Struttura predefinita</vt:lpstr>
      <vt:lpstr>Gli Amministratori non  possono spendere altri soldi pubblici per ricorsi legali, sapendo che non hanno rimosso i motivi su cui si fondono le Sentenze, ripetutamente emesse, e conoscendo le omissioni compiute  da loro stessi nelle bonifiche ambientali</vt:lpstr>
      <vt:lpstr>Non più omissioni sulle bonifiche ambientali</vt:lpstr>
      <vt:lpstr>Non più omissioni sulle bonifiche ambientali</vt:lpstr>
      <vt:lpstr>Non più omissioni sulle bonifiche ambientali</vt:lpstr>
      <vt:lpstr>Non più omissioni sulle bonifiche ambientali</vt:lpstr>
      <vt:lpstr>Non più omissioni sulle bonifiche ambientali</vt:lpstr>
      <vt:lpstr>Presentazione standard di PowerPoint</vt:lpstr>
      <vt:lpstr>Non più omissioni sulle bonifiche ambientali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più omissioni sulle bonifiche ambientali</dc:title>
  <dc:creator>cooler master</dc:creator>
  <cp:lastModifiedBy>cooler master</cp:lastModifiedBy>
  <cp:revision>18</cp:revision>
  <dcterms:created xsi:type="dcterms:W3CDTF">2015-01-24T18:46:15Z</dcterms:created>
  <dcterms:modified xsi:type="dcterms:W3CDTF">2015-01-26T14:42:53Z</dcterms:modified>
</cp:coreProperties>
</file>